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73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74" r:id="rId11"/>
    <p:sldId id="275" r:id="rId12"/>
    <p:sldId id="276" r:id="rId13"/>
    <p:sldId id="264" r:id="rId14"/>
    <p:sldId id="265" r:id="rId15"/>
    <p:sldId id="266" r:id="rId16"/>
    <p:sldId id="268" r:id="rId17"/>
    <p:sldId id="267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C71B0-EED8-432C-A6A8-44DF0BA6ADE5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</dgm:pt>
    <dgm:pt modelId="{21888922-2CC2-472C-8E0E-558E6E0A6301}">
      <dgm:prSet phldrT="[Text]"/>
      <dgm:spPr/>
      <dgm:t>
        <a:bodyPr/>
        <a:lstStyle/>
        <a:p>
          <a:r>
            <a:rPr lang="en-US" dirty="0" smtClean="0"/>
            <a:t>Thank you</a:t>
          </a:r>
          <a:endParaRPr lang="en-US" dirty="0"/>
        </a:p>
      </dgm:t>
    </dgm:pt>
    <dgm:pt modelId="{8A6C25D7-38CB-4B30-B801-0A7EF0228864}" type="parTrans" cxnId="{18643C3D-DE20-4635-85DD-2AE455794C9E}">
      <dgm:prSet/>
      <dgm:spPr/>
      <dgm:t>
        <a:bodyPr/>
        <a:lstStyle/>
        <a:p>
          <a:endParaRPr lang="en-US"/>
        </a:p>
      </dgm:t>
    </dgm:pt>
    <dgm:pt modelId="{7B77DE9F-B6CF-41EF-A941-DB08E324BEA1}" type="sibTrans" cxnId="{18643C3D-DE20-4635-85DD-2AE455794C9E}">
      <dgm:prSet/>
      <dgm:spPr/>
      <dgm:t>
        <a:bodyPr/>
        <a:lstStyle/>
        <a:p>
          <a:endParaRPr lang="en-US"/>
        </a:p>
      </dgm:t>
    </dgm:pt>
    <dgm:pt modelId="{3B5EC2FF-F88F-4F34-BA69-9FB022C2D08D}">
      <dgm:prSet phldrT="[Text]"/>
      <dgm:spPr/>
      <dgm:t>
        <a:bodyPr/>
        <a:lstStyle/>
        <a:p>
          <a:endParaRPr lang="en-US" dirty="0"/>
        </a:p>
      </dgm:t>
    </dgm:pt>
    <dgm:pt modelId="{DF8400BB-9F6B-47AA-A412-F394069F404D}" type="sibTrans" cxnId="{885C2618-081D-4E11-876C-8289A58AC4FE}">
      <dgm:prSet/>
      <dgm:spPr/>
      <dgm:t>
        <a:bodyPr/>
        <a:lstStyle/>
        <a:p>
          <a:endParaRPr lang="en-US"/>
        </a:p>
      </dgm:t>
    </dgm:pt>
    <dgm:pt modelId="{C9C6BB6E-ED92-410C-A69F-140D20698657}" type="parTrans" cxnId="{885C2618-081D-4E11-876C-8289A58AC4FE}">
      <dgm:prSet/>
      <dgm:spPr/>
      <dgm:t>
        <a:bodyPr/>
        <a:lstStyle/>
        <a:p>
          <a:endParaRPr lang="en-US"/>
        </a:p>
      </dgm:t>
    </dgm:pt>
    <dgm:pt modelId="{B14B2993-7EE1-4A01-862F-A67B1E1A7D00}">
      <dgm:prSet phldrT="[Text]"/>
      <dgm:spPr/>
      <dgm:t>
        <a:bodyPr/>
        <a:lstStyle/>
        <a:p>
          <a:endParaRPr lang="en-US" dirty="0"/>
        </a:p>
      </dgm:t>
    </dgm:pt>
    <dgm:pt modelId="{2803A1D6-640C-4F3F-A938-CA2C2637CEC5}" type="sibTrans" cxnId="{74FBED1E-E384-404D-9C6F-B9AC3DDB8431}">
      <dgm:prSet/>
      <dgm:spPr/>
      <dgm:t>
        <a:bodyPr/>
        <a:lstStyle/>
        <a:p>
          <a:endParaRPr lang="en-US"/>
        </a:p>
      </dgm:t>
    </dgm:pt>
    <dgm:pt modelId="{10951A4B-6E3B-4F51-81FD-0564E0320597}" type="parTrans" cxnId="{74FBED1E-E384-404D-9C6F-B9AC3DDB8431}">
      <dgm:prSet/>
      <dgm:spPr/>
      <dgm:t>
        <a:bodyPr/>
        <a:lstStyle/>
        <a:p>
          <a:endParaRPr lang="en-US"/>
        </a:p>
      </dgm:t>
    </dgm:pt>
    <dgm:pt modelId="{8C766D7A-B9D0-4B24-AEEA-D0AD60356E0F}" type="pres">
      <dgm:prSet presAssocID="{2C5C71B0-EED8-432C-A6A8-44DF0BA6ADE5}" presName="composite" presStyleCnt="0">
        <dgm:presLayoutVars>
          <dgm:chMax val="5"/>
          <dgm:dir/>
          <dgm:resizeHandles val="exact"/>
        </dgm:presLayoutVars>
      </dgm:prSet>
      <dgm:spPr/>
    </dgm:pt>
    <dgm:pt modelId="{CB24FE86-6E3D-4537-98D2-6DC5A79C0E52}" type="pres">
      <dgm:prSet presAssocID="{21888922-2CC2-472C-8E0E-558E6E0A6301}" presName="circle1" presStyleLbl="lnNode1" presStyleIdx="0" presStyleCnt="3"/>
      <dgm:spPr>
        <a:solidFill>
          <a:srgbClr val="FF0000"/>
        </a:solidFill>
      </dgm:spPr>
    </dgm:pt>
    <dgm:pt modelId="{BB00406E-C41D-4456-8935-9C3F73B33858}" type="pres">
      <dgm:prSet presAssocID="{21888922-2CC2-472C-8E0E-558E6E0A6301}" presName="text1" presStyleLbl="revTx" presStyleIdx="0" presStyleCnt="3" custScaleX="148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7DEFE-D5EE-4CAD-AB07-1C3D9A81E813}" type="pres">
      <dgm:prSet presAssocID="{21888922-2CC2-472C-8E0E-558E6E0A6301}" presName="line1" presStyleLbl="callout" presStyleIdx="0" presStyleCnt="6"/>
      <dgm:spPr/>
    </dgm:pt>
    <dgm:pt modelId="{434014C8-0905-4025-9A3D-8FD5CDCC3BFB}" type="pres">
      <dgm:prSet presAssocID="{21888922-2CC2-472C-8E0E-558E6E0A6301}" presName="d1" presStyleLbl="callout" presStyleIdx="1" presStyleCnt="6"/>
      <dgm:spPr/>
    </dgm:pt>
    <dgm:pt modelId="{377A63E2-98BB-4526-B630-1AFDE9AEA72A}" type="pres">
      <dgm:prSet presAssocID="{3B5EC2FF-F88F-4F34-BA69-9FB022C2D08D}" presName="circle2" presStyleLbl="lnNode1" presStyleIdx="1" presStyleCnt="3"/>
      <dgm:spPr/>
    </dgm:pt>
    <dgm:pt modelId="{57D03608-A1B7-417B-A78D-864398292DD2}" type="pres">
      <dgm:prSet presAssocID="{3B5EC2FF-F88F-4F34-BA69-9FB022C2D08D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B53F6-6779-4851-AACC-37B0B99F4491}" type="pres">
      <dgm:prSet presAssocID="{3B5EC2FF-F88F-4F34-BA69-9FB022C2D08D}" presName="line2" presStyleLbl="callout" presStyleIdx="2" presStyleCnt="6"/>
      <dgm:spPr/>
    </dgm:pt>
    <dgm:pt modelId="{7377431D-087C-446E-AFAB-4750631F3EF7}" type="pres">
      <dgm:prSet presAssocID="{3B5EC2FF-F88F-4F34-BA69-9FB022C2D08D}" presName="d2" presStyleLbl="callout" presStyleIdx="3" presStyleCnt="6"/>
      <dgm:spPr/>
    </dgm:pt>
    <dgm:pt modelId="{2AB5FE07-A8F5-43CC-BBEB-8F42DB09D683}" type="pres">
      <dgm:prSet presAssocID="{B14B2993-7EE1-4A01-862F-A67B1E1A7D00}" presName="circle3" presStyleLbl="lnNode1" presStyleIdx="2" presStyleCnt="3"/>
      <dgm:spPr/>
    </dgm:pt>
    <dgm:pt modelId="{AC2D19F2-A5DA-42D6-8B55-D316E03F81B5}" type="pres">
      <dgm:prSet presAssocID="{B14B2993-7EE1-4A01-862F-A67B1E1A7D00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5F3C0-5440-4EDE-9B86-3E5B03DEF029}" type="pres">
      <dgm:prSet presAssocID="{B14B2993-7EE1-4A01-862F-A67B1E1A7D00}" presName="line3" presStyleLbl="callout" presStyleIdx="4" presStyleCnt="6" custLinFactY="600000" custLinFactNeighborX="-30802" custLinFactNeighborY="627006"/>
      <dgm:spPr/>
    </dgm:pt>
    <dgm:pt modelId="{F2FF61E1-066D-4434-9294-7F2FAFA85950}" type="pres">
      <dgm:prSet presAssocID="{B14B2993-7EE1-4A01-862F-A67B1E1A7D00}" presName="d3" presStyleLbl="callout" presStyleIdx="5" presStyleCnt="6" custLinFactNeighborX="-14244" custLinFactNeighborY="25611"/>
      <dgm:spPr/>
    </dgm:pt>
  </dgm:ptLst>
  <dgm:cxnLst>
    <dgm:cxn modelId="{AEAF561C-F703-43BF-A5FA-A44CA409074E}" type="presOf" srcId="{B14B2993-7EE1-4A01-862F-A67B1E1A7D00}" destId="{AC2D19F2-A5DA-42D6-8B55-D316E03F81B5}" srcOrd="0" destOrd="0" presId="urn:microsoft.com/office/officeart/2005/8/layout/target1"/>
    <dgm:cxn modelId="{6C7A39C0-11BF-47AF-8108-70E7D46F2F45}" type="presOf" srcId="{2C5C71B0-EED8-432C-A6A8-44DF0BA6ADE5}" destId="{8C766D7A-B9D0-4B24-AEEA-D0AD60356E0F}" srcOrd="0" destOrd="0" presId="urn:microsoft.com/office/officeart/2005/8/layout/target1"/>
    <dgm:cxn modelId="{FF005F9B-2FD2-4657-AC97-D61D73B603F5}" type="presOf" srcId="{21888922-2CC2-472C-8E0E-558E6E0A6301}" destId="{BB00406E-C41D-4456-8935-9C3F73B33858}" srcOrd="0" destOrd="0" presId="urn:microsoft.com/office/officeart/2005/8/layout/target1"/>
    <dgm:cxn modelId="{74FBED1E-E384-404D-9C6F-B9AC3DDB8431}" srcId="{2C5C71B0-EED8-432C-A6A8-44DF0BA6ADE5}" destId="{B14B2993-7EE1-4A01-862F-A67B1E1A7D00}" srcOrd="2" destOrd="0" parTransId="{10951A4B-6E3B-4F51-81FD-0564E0320597}" sibTransId="{2803A1D6-640C-4F3F-A938-CA2C2637CEC5}"/>
    <dgm:cxn modelId="{885C2618-081D-4E11-876C-8289A58AC4FE}" srcId="{2C5C71B0-EED8-432C-A6A8-44DF0BA6ADE5}" destId="{3B5EC2FF-F88F-4F34-BA69-9FB022C2D08D}" srcOrd="1" destOrd="0" parTransId="{C9C6BB6E-ED92-410C-A69F-140D20698657}" sibTransId="{DF8400BB-9F6B-47AA-A412-F394069F404D}"/>
    <dgm:cxn modelId="{01958EC9-A325-43E5-BE64-25F6A96F557F}" type="presOf" srcId="{3B5EC2FF-F88F-4F34-BA69-9FB022C2D08D}" destId="{57D03608-A1B7-417B-A78D-864398292DD2}" srcOrd="0" destOrd="0" presId="urn:microsoft.com/office/officeart/2005/8/layout/target1"/>
    <dgm:cxn modelId="{18643C3D-DE20-4635-85DD-2AE455794C9E}" srcId="{2C5C71B0-EED8-432C-A6A8-44DF0BA6ADE5}" destId="{21888922-2CC2-472C-8E0E-558E6E0A6301}" srcOrd="0" destOrd="0" parTransId="{8A6C25D7-38CB-4B30-B801-0A7EF0228864}" sibTransId="{7B77DE9F-B6CF-41EF-A941-DB08E324BEA1}"/>
    <dgm:cxn modelId="{1BA66B6D-DC9B-4649-806B-E2A09DF15BA6}" type="presParOf" srcId="{8C766D7A-B9D0-4B24-AEEA-D0AD60356E0F}" destId="{CB24FE86-6E3D-4537-98D2-6DC5A79C0E52}" srcOrd="0" destOrd="0" presId="urn:microsoft.com/office/officeart/2005/8/layout/target1"/>
    <dgm:cxn modelId="{099663EC-B252-4347-93A0-F29583BC9FEC}" type="presParOf" srcId="{8C766D7A-B9D0-4B24-AEEA-D0AD60356E0F}" destId="{BB00406E-C41D-4456-8935-9C3F73B33858}" srcOrd="1" destOrd="0" presId="urn:microsoft.com/office/officeart/2005/8/layout/target1"/>
    <dgm:cxn modelId="{B0C5857B-E4AF-4035-8DED-2FA9149EBC6F}" type="presParOf" srcId="{8C766D7A-B9D0-4B24-AEEA-D0AD60356E0F}" destId="{15A7DEFE-D5EE-4CAD-AB07-1C3D9A81E813}" srcOrd="2" destOrd="0" presId="urn:microsoft.com/office/officeart/2005/8/layout/target1"/>
    <dgm:cxn modelId="{D224D542-93EC-4411-B744-3BEA39EA0B22}" type="presParOf" srcId="{8C766D7A-B9D0-4B24-AEEA-D0AD60356E0F}" destId="{434014C8-0905-4025-9A3D-8FD5CDCC3BFB}" srcOrd="3" destOrd="0" presId="urn:microsoft.com/office/officeart/2005/8/layout/target1"/>
    <dgm:cxn modelId="{68C1DC83-14CF-4563-B8A8-BF919DEA21B4}" type="presParOf" srcId="{8C766D7A-B9D0-4B24-AEEA-D0AD60356E0F}" destId="{377A63E2-98BB-4526-B630-1AFDE9AEA72A}" srcOrd="4" destOrd="0" presId="urn:microsoft.com/office/officeart/2005/8/layout/target1"/>
    <dgm:cxn modelId="{C3483E5F-8A89-4403-ACE2-3E1A7542C375}" type="presParOf" srcId="{8C766D7A-B9D0-4B24-AEEA-D0AD60356E0F}" destId="{57D03608-A1B7-417B-A78D-864398292DD2}" srcOrd="5" destOrd="0" presId="urn:microsoft.com/office/officeart/2005/8/layout/target1"/>
    <dgm:cxn modelId="{86E4DA2B-EDB7-4FE8-8AAF-D21B6D52B24D}" type="presParOf" srcId="{8C766D7A-B9D0-4B24-AEEA-D0AD60356E0F}" destId="{335B53F6-6779-4851-AACC-37B0B99F4491}" srcOrd="6" destOrd="0" presId="urn:microsoft.com/office/officeart/2005/8/layout/target1"/>
    <dgm:cxn modelId="{D9687471-F1A9-4490-9F4C-6D3DD26173F9}" type="presParOf" srcId="{8C766D7A-B9D0-4B24-AEEA-D0AD60356E0F}" destId="{7377431D-087C-446E-AFAB-4750631F3EF7}" srcOrd="7" destOrd="0" presId="urn:microsoft.com/office/officeart/2005/8/layout/target1"/>
    <dgm:cxn modelId="{9A1A26B5-DA19-4E6B-A6E0-ECD98E69FF9E}" type="presParOf" srcId="{8C766D7A-B9D0-4B24-AEEA-D0AD60356E0F}" destId="{2AB5FE07-A8F5-43CC-BBEB-8F42DB09D683}" srcOrd="8" destOrd="0" presId="urn:microsoft.com/office/officeart/2005/8/layout/target1"/>
    <dgm:cxn modelId="{E3CFF37A-ABC0-4CB2-BC06-4BB75643CEE8}" type="presParOf" srcId="{8C766D7A-B9D0-4B24-AEEA-D0AD60356E0F}" destId="{AC2D19F2-A5DA-42D6-8B55-D316E03F81B5}" srcOrd="9" destOrd="0" presId="urn:microsoft.com/office/officeart/2005/8/layout/target1"/>
    <dgm:cxn modelId="{BF13A2A6-64CC-4676-BD99-DC067058B403}" type="presParOf" srcId="{8C766D7A-B9D0-4B24-AEEA-D0AD60356E0F}" destId="{A445F3C0-5440-4EDE-9B86-3E5B03DEF029}" srcOrd="10" destOrd="0" presId="urn:microsoft.com/office/officeart/2005/8/layout/target1"/>
    <dgm:cxn modelId="{1F6D24A3-2621-4966-A240-553AA814C41C}" type="presParOf" srcId="{8C766D7A-B9D0-4B24-AEEA-D0AD60356E0F}" destId="{F2FF61E1-066D-4434-9294-7F2FAFA85950}" srcOrd="11" destOrd="0" presId="urn:microsoft.com/office/officeart/2005/8/layout/targe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B91D1-8171-4546-8971-A17688F5782C}" type="datetimeFigureOut">
              <a:rPr lang="en-US" smtClean="0"/>
              <a:pPr/>
              <a:t>2017-03-24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24A5A-1F32-4E5F-BB1F-85559DB5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DBA-6E1C-48CB-9A3C-E3FA020D7C38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6222-2689-4663-88D6-D67EB6E3753D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B694-5087-4AD9-8A5B-F82D7716BADC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3C4C-50D8-4046-B82B-5656F81356D2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F6E4-4D0E-4EDA-B1FC-2ABBB62B055D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0E4-AD2B-4628-9C28-4A728E35C411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F80-65A0-48AD-BC7A-29AEF1E0ED4B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B46-D8BC-4F52-8292-2633CF6F0555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FB97-E881-4152-B360-04CFCB02F56A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DBFD-B886-404B-A915-F305226221A0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9A8-B915-40AE-AEEA-AA1CC37259DB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654D-CE3D-41E7-A746-FE739290C967}" type="datetime1">
              <a:rPr lang="en-US" smtClean="0"/>
              <a:pPr/>
              <a:t>2017-03-24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Understanding critical aspects of Statutory Bank Branch Audit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SICASA, SIRC of ICAI, Hubli.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1816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Amit Retharekar,</a:t>
            </a:r>
          </a:p>
          <a:p>
            <a:r>
              <a:rPr lang="en-US" sz="2000" dirty="0" smtClean="0"/>
              <a:t>Head of Research: Co-op Banking,</a:t>
            </a:r>
          </a:p>
          <a:p>
            <a:r>
              <a:rPr lang="en-US" sz="2000" dirty="0" smtClean="0"/>
              <a:t>Fintelekt</a:t>
            </a:r>
            <a:r>
              <a:rPr lang="en-US" sz="2000" dirty="0" smtClean="0">
                <a:sym typeface="Symbol"/>
              </a:rPr>
              <a:t></a:t>
            </a:r>
          </a:p>
          <a:p>
            <a:r>
              <a:rPr lang="en-US" sz="2000" dirty="0" smtClean="0">
                <a:sym typeface="Symbol"/>
              </a:rPr>
              <a:t>(Part of SP Media Pvt Ltd, operating in India, Nepal &amp; Sri Lanka)</a:t>
            </a:r>
            <a:endParaRPr lang="en-US" sz="2000" dirty="0"/>
          </a:p>
        </p:txBody>
      </p:sp>
      <p:pic>
        <p:nvPicPr>
          <p:cNvPr id="5" name="Picture 2" descr="Pier"/>
          <p:cNvPicPr>
            <a:picLocks noChangeAspect="1" noChangeArrowheads="1"/>
          </p:cNvPicPr>
          <p:nvPr/>
        </p:nvPicPr>
        <p:blipFill>
          <a:blip r:embed="rId2"/>
          <a:srcRect l="11336" r="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2" descr="Pier"/>
          <p:cNvPicPr>
            <a:picLocks noChangeAspect="1" noChangeArrowheads="1"/>
          </p:cNvPicPr>
          <p:nvPr/>
        </p:nvPicPr>
        <p:blipFill>
          <a:blip r:embed="rId2"/>
          <a:srcRect l="11336" r="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697038" y="557213"/>
            <a:ext cx="5768975" cy="5756275"/>
            <a:chOff x="1069" y="351"/>
            <a:chExt cx="3634" cy="3626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931" y="351"/>
              <a:ext cx="1772" cy="1772"/>
            </a:xfrm>
            <a:prstGeom prst="rect">
              <a:avLst/>
            </a:prstGeom>
            <a:solidFill>
              <a:srgbClr val="00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069" y="351"/>
              <a:ext cx="1772" cy="1772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931" y="2205"/>
              <a:ext cx="1772" cy="1772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069" y="2205"/>
              <a:ext cx="1772" cy="1772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931" y="351"/>
              <a:ext cx="1772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4000" tIns="144000" rIns="144000" bIns="14400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CRITICAL ASPECTS: </a:t>
              </a:r>
            </a:p>
            <a:p>
              <a:r>
                <a:rPr lang="en-US" sz="3200" b="1" dirty="0" smtClean="0">
                  <a:solidFill>
                    <a:schemeClr val="bg1"/>
                  </a:solidFill>
                </a:rPr>
                <a:t>Statutory </a:t>
              </a:r>
            </a:p>
            <a:p>
              <a:r>
                <a:rPr lang="en-US" sz="3200" b="1" dirty="0" smtClean="0">
                  <a:solidFill>
                    <a:schemeClr val="bg1"/>
                  </a:solidFill>
                </a:rPr>
                <a:t>Bank Branch Audit</a:t>
              </a:r>
            </a:p>
          </p:txBody>
        </p:sp>
      </p:grpSp>
      <p:sp>
        <p:nvSpPr>
          <p:cNvPr id="1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67BA582-4E58-4B1C-B4A5-EF4F2578753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28800" y="5715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Amit Retharekar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Interest paid on deposits</a:t>
            </a:r>
          </a:p>
          <a:p>
            <a:pPr>
              <a:buNone/>
            </a:pPr>
            <a:r>
              <a:rPr lang="en-US" dirty="0" smtClean="0"/>
              <a:t>(Test check one sample)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Interest recd on advances</a:t>
            </a:r>
          </a:p>
          <a:p>
            <a:pPr>
              <a:buNone/>
            </a:pPr>
            <a:r>
              <a:rPr lang="en-US" dirty="0" smtClean="0"/>
              <a:t>   (check circulars for rates revision &amp; verify whether effect is given)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vouching: </a:t>
            </a:r>
            <a:r>
              <a:rPr lang="en-US" dirty="0" err="1" smtClean="0"/>
              <a:t>atleast</a:t>
            </a:r>
            <a:r>
              <a:rPr lang="en-US" dirty="0" smtClean="0"/>
              <a:t> 25 vouchers from random 25 weeks</a:t>
            </a:r>
          </a:p>
          <a:p>
            <a:r>
              <a:rPr lang="en-US" dirty="0" smtClean="0"/>
              <a:t>For deposits: 2 TDR’s per month minimum</a:t>
            </a:r>
          </a:p>
          <a:p>
            <a:r>
              <a:rPr lang="en-US" dirty="0" smtClean="0"/>
              <a:t>For advances:</a:t>
            </a:r>
          </a:p>
          <a:p>
            <a:pPr>
              <a:buNone/>
            </a:pPr>
            <a:r>
              <a:rPr lang="en-US" dirty="0" smtClean="0"/>
              <a:t>Type wise </a:t>
            </a:r>
            <a:r>
              <a:rPr lang="en-US" dirty="0" err="1" smtClean="0"/>
              <a:t>atleast</a:t>
            </a:r>
            <a:r>
              <a:rPr lang="en-US" dirty="0" smtClean="0"/>
              <a:t> 1 a/c per quarter.</a:t>
            </a:r>
          </a:p>
          <a:p>
            <a:pPr>
              <a:buNone/>
            </a:pPr>
            <a:r>
              <a:rPr lang="en-US" dirty="0" smtClean="0"/>
              <a:t>For CC in excess of 2 </a:t>
            </a:r>
            <a:r>
              <a:rPr lang="en-US" dirty="0" err="1" smtClean="0"/>
              <a:t>crore</a:t>
            </a:r>
            <a:r>
              <a:rPr lang="en-US" dirty="0" smtClean="0"/>
              <a:t> exposure-COMPLETE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Menu Options in CBS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FINACLE</a:t>
            </a:r>
          </a:p>
          <a:p>
            <a:pPr>
              <a:buNone/>
            </a:pPr>
            <a:r>
              <a:rPr lang="en-US" dirty="0" smtClean="0"/>
              <a:t>*ACLI- Full details</a:t>
            </a:r>
          </a:p>
          <a:p>
            <a:pPr>
              <a:buNone/>
            </a:pPr>
            <a:r>
              <a:rPr lang="en-US" dirty="0" smtClean="0"/>
              <a:t>*ACI</a:t>
            </a:r>
          </a:p>
          <a:p>
            <a:pPr>
              <a:buNone/>
            </a:pPr>
            <a:r>
              <a:rPr lang="en-US" dirty="0" smtClean="0"/>
              <a:t>*ACS-new a/</a:t>
            </a:r>
            <a:r>
              <a:rPr lang="en-US" dirty="0" err="1" smtClean="0"/>
              <a:t>cs</a:t>
            </a:r>
            <a:r>
              <a:rPr lang="en-US" dirty="0" smtClean="0"/>
              <a:t> opened</a:t>
            </a:r>
          </a:p>
          <a:p>
            <a:pPr>
              <a:buNone/>
            </a:pPr>
            <a:r>
              <a:rPr lang="en-US" dirty="0" smtClean="0"/>
              <a:t>*MISREP for </a:t>
            </a:r>
            <a:r>
              <a:rPr lang="en-US" smtClean="0"/>
              <a:t>all type of reports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Cash:</a:t>
            </a:r>
          </a:p>
          <a:p>
            <a:pPr algn="just">
              <a:buNone/>
            </a:pPr>
            <a:r>
              <a:rPr lang="en-US" sz="2400" dirty="0" smtClean="0"/>
              <a:t>- 	Verify cash once before DAY BEGIN.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Check Key-Moving Register for absent employee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Note down 1 date per month when cash has exceeded limits.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 smtClean="0"/>
              <a:t>Balances with other banks: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Check BRS. Special reference to whether charges/penalties/fines accounted for in PL.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Seek “Balance Certificate” only statement of account is not enough.</a:t>
            </a:r>
          </a:p>
          <a:p>
            <a:pPr algn="just">
              <a:buFontTx/>
              <a:buChar char="-"/>
            </a:pPr>
            <a:endParaRPr lang="en-US" sz="2400" dirty="0" smtClean="0"/>
          </a:p>
          <a:p>
            <a:pPr algn="just">
              <a:buFontTx/>
              <a:buChar char="-"/>
            </a:pPr>
            <a:endParaRPr lang="en-US" sz="2400" dirty="0"/>
          </a:p>
          <a:p>
            <a:pPr lvl="2" algn="just">
              <a:buFontTx/>
              <a:buChar char="-"/>
            </a:pPr>
            <a:endParaRPr lang="en-US" sz="1600" dirty="0"/>
          </a:p>
          <a:p>
            <a:pPr algn="just">
              <a:buFontTx/>
              <a:buChar char="-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u="sng" dirty="0" smtClean="0"/>
              <a:t>Credit appraisal: </a:t>
            </a:r>
            <a:r>
              <a:rPr lang="en-US" sz="2400" dirty="0" smtClean="0"/>
              <a:t>check GL/product wise.</a:t>
            </a:r>
          </a:p>
          <a:p>
            <a:pPr>
              <a:buFontTx/>
              <a:buChar char="-"/>
            </a:pPr>
            <a:r>
              <a:rPr lang="en-US" sz="2400" dirty="0" smtClean="0"/>
              <a:t>Understand sanctioning authority.</a:t>
            </a:r>
          </a:p>
          <a:p>
            <a:pPr>
              <a:buFontTx/>
              <a:buChar char="-"/>
            </a:pPr>
            <a:r>
              <a:rPr lang="en-US" sz="2400" dirty="0" smtClean="0"/>
              <a:t>Process: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List of new loans sanctioned during the year.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Correspondingly check whether Loan Application Fee credited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Verify KYC first. CIBIL.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Who has sanctioned? Whether eligible?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4 golden rules: </a:t>
            </a:r>
            <a:r>
              <a:rPr lang="mr-IN" sz="2400" dirty="0" smtClean="0"/>
              <a:t>कारण * तारण * परतफेड * पूर्वानुभव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Whether DPN/ Loan agreement signed on all pages by the customer.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Whether Pre-sanction conditions fulfilled?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Whether end use of funds evidence looks satisfactory. 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Whether “Terms of sanction” have been complied, check rate of interest on agreement to rate applied in the masters/system. 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Loan Processing fee is the first debit to the account.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Check cases of “QUICK MORTALITY” </a:t>
            </a:r>
            <a:endParaRPr lang="mr-IN" sz="2400" dirty="0" smtClean="0"/>
          </a:p>
          <a:p>
            <a:pPr marL="514350" indent="-514350">
              <a:buAutoNum type="alphaLcPeriod"/>
            </a:pPr>
            <a:endParaRPr lang="en-US" sz="2400" dirty="0"/>
          </a:p>
          <a:p>
            <a:pPr>
              <a:buNone/>
            </a:pPr>
            <a:endParaRPr lang="en-US" sz="24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b="1" u="sng" dirty="0" smtClean="0"/>
              <a:t>Some special mentions: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Term loans: Usually ITR is expected, but if last 3 ITR’s are filed in same year most banks reject loan. Check bank policy.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Legal documents: Check the Search Report/Legal opinion &amp; verify whether legal advise/recommendation is adhered by the branch.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Remember although ideal CIBIL score is 600-650+, branch may add risk premium &amp; still sanction loans.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Some points to remember: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Gold Loans exceeding INR 1 Lakhs, monthly installment, else RBI violation.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Vehicle Loan on second hand vehicle margin 50% on the basis of independent vehicle valuation.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Immovable property valuation, bank cannot fund more than “FORCED SALE/DISTRESS” value of the property certified by the valuator. 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Projected statements given the customer should be for minimum 3 years. Actual data shall be compared with projected for next year.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u="sng" dirty="0" smtClean="0"/>
              <a:t>Cash credit/OD: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Diff between CC Renewal &amp; revival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Comparison of actual sales with projected sales.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Turnover in account should be usually 4 times sanctioned limit.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Insurance policy expiry/no bank clause on insurance policy, stock statements not submitted on time already pointed out in Concurrent audit/RBIA. NON-COMPLIANCE report.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Check whether same party maintains Current a/c in same branch.  Significant cash withdrawals.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DOCUMENTATION/INSPECTION charges if mentioned in loan agreement, whether debited &amp; recovered.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Credit balance in CC a/c, whether COMMITMENT charges levied &amp; recovered.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CC a/</a:t>
            </a:r>
            <a:r>
              <a:rPr lang="en-US" sz="2400" dirty="0" err="1" smtClean="0"/>
              <a:t>cs</a:t>
            </a:r>
            <a:r>
              <a:rPr lang="en-US" sz="2400" dirty="0" smtClean="0"/>
              <a:t> exceeding INR 2 crores must be reported separately.  </a:t>
            </a:r>
          </a:p>
          <a:p>
            <a:pPr algn="just">
              <a:buFontTx/>
              <a:buChar char="-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RED FLAGS: Possible NPA’s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400" dirty="0" smtClean="0"/>
              <a:t>Frequent return of high value cheques.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Under/over insured inventory by the customer on his own. 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Frequent refusal by the customer for physical inspection by branch officials.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Diversion of funds to other units. </a:t>
            </a:r>
          </a:p>
          <a:p>
            <a:pPr marL="514350" indent="-514350" algn="just">
              <a:buAutoNum type="arabicPeriod"/>
            </a:pPr>
            <a:r>
              <a:rPr lang="en-US" sz="2400" b="1" u="sng" dirty="0" smtClean="0"/>
              <a:t>Making investment out of loan funds. 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Critical issues highlighted in Stock audits/higher authority inspection. 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Heavy cash withdrawals (Usually 40% &gt; sanctioned limit)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Frequent ad-hoc sanctions. 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Notices/letters from sales tax, income tax authorities  seeking information or freezing of account.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Verifying NON FUND based limits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Letter of Credit, BG, Letter of Comfort. Legally, bank is safe only loss of reputation. </a:t>
            </a:r>
          </a:p>
          <a:p>
            <a:pPr>
              <a:buFontTx/>
              <a:buChar char="-"/>
            </a:pPr>
            <a:r>
              <a:rPr lang="en-US" sz="2000" dirty="0" smtClean="0"/>
              <a:t>Expired BG’s reverse, if not report. CONTRA be careful. Balancing, Cumulative value of no. of BG should match BS value.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u="sng" dirty="0" smtClean="0"/>
              <a:t>SUSPENSE/SUNDRY/ INTER SOL/ BRANCH ADJUSTMENT:</a:t>
            </a:r>
          </a:p>
          <a:p>
            <a:pPr>
              <a:buNone/>
            </a:pPr>
            <a:r>
              <a:rPr lang="en-US" sz="2000" dirty="0" smtClean="0"/>
              <a:t>- 	Verify trend, whether entries are cleared daily basis. </a:t>
            </a:r>
          </a:p>
          <a:p>
            <a:pPr>
              <a:buFontTx/>
              <a:buChar char="-"/>
            </a:pPr>
            <a:r>
              <a:rPr lang="en-US" sz="2000" dirty="0" smtClean="0"/>
              <a:t>Long outstanding with no possibility of reconciliation, seek BM opinion &amp; suggest write off. </a:t>
            </a:r>
          </a:p>
          <a:p>
            <a:pPr>
              <a:buFontTx/>
              <a:buChar char="-"/>
            </a:pPr>
            <a:r>
              <a:rPr lang="en-US" sz="2000" dirty="0" smtClean="0"/>
              <a:t>Verify sample vouchers of debit; check if authorized by BM only. 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SYSTEM AUDIT</a:t>
            </a:r>
            <a:endParaRPr lang="en-US" sz="2000" b="1" dirty="0"/>
          </a:p>
          <a:p>
            <a:pPr>
              <a:buFontTx/>
              <a:buChar char="-"/>
            </a:pPr>
            <a:r>
              <a:rPr lang="en-US" sz="2000" dirty="0" smtClean="0"/>
              <a:t>Randomly check voucher, has the same person who attested the voucher also authorized the same entry in the system. </a:t>
            </a:r>
          </a:p>
          <a:p>
            <a:pPr>
              <a:buFontTx/>
              <a:buChar char="-"/>
            </a:pPr>
            <a:r>
              <a:rPr lang="en-US" sz="2000" dirty="0" smtClean="0"/>
              <a:t>Random check whether GL balances tally with BS-PL items.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OLD NPA (c/f)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100% provision required for assets that have become doubtful for more than 3 years.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Agricultural advances: short duration crops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u="sng" dirty="0" smtClean="0"/>
              <a:t>OUT OF ORDER Concept:</a:t>
            </a:r>
            <a:endParaRPr lang="en-US" sz="24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stages of Bank Branch Audit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 Audit Planning &amp; Strategy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Audit- Documentation, review, Balance sheet audit &amp; qualifications, if any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Reporting, LFAR &amp; Tax Audit report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0D0EC-0DDC-4526-B3EA-FDE68F5BAD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extra vigilance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sz="2800" dirty="0" smtClean="0"/>
              <a:t>No FD loan against, FDR’s of other banks.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Third party FD loans, </a:t>
            </a:r>
            <a:r>
              <a:rPr lang="en-US" sz="2800" dirty="0" err="1" smtClean="0"/>
              <a:t>roi</a:t>
            </a:r>
            <a:r>
              <a:rPr lang="en-US" sz="2800" dirty="0" smtClean="0"/>
              <a:t> &gt;2+% with discharge &amp; consent of deposit holder.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Verify HO-Branch reconciliation for any pending entries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Verify staff accounts, check for any irregular entries.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Per GL: Both deposit &amp; loans, each product compute interest calculation and compare with actual interest credited/debited. 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Do the same for Penal Interest. </a:t>
            </a:r>
          </a:p>
          <a:p>
            <a:pPr algn="just">
              <a:buFontTx/>
              <a:buChar char="-"/>
            </a:pPr>
            <a:endParaRPr lang="en-US" sz="2800" dirty="0" smtClean="0"/>
          </a:p>
          <a:p>
            <a:pPr algn="just"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BA582-4E58-4B1C-B4A5-EF4F2578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28600" y="2286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752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Wishing you a Happy Bank Audit.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8100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Please provide your feedback  at</a:t>
            </a:r>
          </a:p>
          <a:p>
            <a:endParaRPr lang="en-US" sz="2400" dirty="0" smtClean="0"/>
          </a:p>
          <a:p>
            <a:r>
              <a:rPr lang="en-US" sz="2400" dirty="0" smtClean="0"/>
              <a:t>amit_ret@outlook.com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DO’s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Download and read the Guidance Note on Audit of Banks (Revised </a:t>
            </a:r>
            <a:r>
              <a:rPr lang="en-US" dirty="0" smtClean="0"/>
              <a:t>2017) </a:t>
            </a:r>
            <a:r>
              <a:rPr lang="en-US" dirty="0" smtClean="0"/>
              <a:t>issued by ICAI.</a:t>
            </a:r>
          </a:p>
          <a:p>
            <a:pPr algn="just"/>
            <a:r>
              <a:rPr lang="en-US" dirty="0" smtClean="0"/>
              <a:t>Talk to principal/ seniors about their prior experience of bank audits</a:t>
            </a:r>
          </a:p>
          <a:p>
            <a:pPr algn="just"/>
            <a:r>
              <a:rPr lang="en-US" dirty="0" smtClean="0"/>
              <a:t>Maintain a separate book for EACH branch audited. Neatly jot every possible point &amp; maintain safe custody; its audit evidence. </a:t>
            </a:r>
          </a:p>
          <a:p>
            <a:pPr algn="just"/>
            <a:r>
              <a:rPr lang="en-US" dirty="0" smtClean="0"/>
              <a:t>Note down all work done, files checked i.e accounts checked even if there is no audit point or query. (Important audit evidence)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dirty="0" smtClean="0"/>
              <a:t>Vouch for expenses. Check Rent (Monthly/Advance), Printing &amp; Stationery, Diesel- Vehicle Maintenance, Staff Travelling bills, petty incomes* </a:t>
            </a:r>
          </a:p>
          <a:p>
            <a:pPr algn="just"/>
            <a:r>
              <a:rPr lang="en-US" sz="2800" dirty="0" smtClean="0"/>
              <a:t>Check at least one day per month Cash Scrolls and day book. Preferably any Friday of all12 months. </a:t>
            </a:r>
          </a:p>
          <a:p>
            <a:pPr algn="just"/>
            <a:r>
              <a:rPr lang="en-US" sz="2800" dirty="0" smtClean="0"/>
              <a:t>Verify Stock : Stationery, ATM cards, Credit cards.</a:t>
            </a:r>
          </a:p>
          <a:p>
            <a:pPr algn="just"/>
            <a:r>
              <a:rPr lang="en-US" sz="2800" dirty="0" smtClean="0"/>
              <a:t>Check operations of CCTV, especially Cashier counter, see any random back, check whether CCTV operational during holiday like Sunday. </a:t>
            </a:r>
          </a:p>
          <a:p>
            <a:pPr algn="just"/>
            <a:r>
              <a:rPr lang="en-US" sz="2800" dirty="0" smtClean="0"/>
              <a:t>Check Cash, always make sure denominations (bundle/cut) are accurate. Take signature of Cashier on one copy. “Verified Cash. Found correct &amp; returned to Cashier”. </a:t>
            </a:r>
          </a:p>
          <a:p>
            <a:pPr algn="just"/>
            <a:r>
              <a:rPr lang="en-US" sz="2800" dirty="0" smtClean="0"/>
              <a:t>Check Gold bags/packets any random. ABC Selective analysis. </a:t>
            </a:r>
          </a:p>
          <a:p>
            <a:pPr algn="just"/>
            <a:r>
              <a:rPr lang="en-US" sz="2800" dirty="0" smtClean="0"/>
              <a:t>Check Complaint Register.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DON’T’S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Write/place any mark on any bank document except voucher.</a:t>
            </a:r>
          </a:p>
          <a:p>
            <a:pPr algn="just"/>
            <a:r>
              <a:rPr lang="en-US" sz="2800" dirty="0" smtClean="0"/>
              <a:t>Disclose details of any loan account or any customer to any outsider.</a:t>
            </a:r>
          </a:p>
          <a:p>
            <a:pPr algn="just"/>
            <a:r>
              <a:rPr lang="en-US" sz="2800" dirty="0" smtClean="0"/>
              <a:t>Question why a particular loan was granted to customer, accountability is on him not YOU.</a:t>
            </a:r>
          </a:p>
          <a:p>
            <a:pPr algn="just"/>
            <a:r>
              <a:rPr lang="en-US" sz="2800" dirty="0" smtClean="0"/>
              <a:t>Wait for answers, seek them. If information not available, keep pending for a while, else report “Information NOT MADE AVAILABLE”.  </a:t>
            </a:r>
          </a:p>
          <a:p>
            <a:pPr algn="just"/>
            <a:r>
              <a:rPr lang="en-US" sz="2800" dirty="0" smtClean="0"/>
              <a:t>Argue with the banker, you need to report only.</a:t>
            </a:r>
          </a:p>
          <a:p>
            <a:pPr algn="just"/>
            <a:r>
              <a:rPr lang="en-US" sz="2800" dirty="0" smtClean="0"/>
              <a:t>Get too personal with banker, they are trained to waste your time.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theory into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400" dirty="0" smtClean="0"/>
              <a:t>Due Diligence: </a:t>
            </a:r>
            <a:r>
              <a:rPr lang="en-US" sz="2400" u="sng" dirty="0" smtClean="0"/>
              <a:t>Remotely</a:t>
            </a:r>
            <a:r>
              <a:rPr lang="en-US" sz="2400" dirty="0" smtClean="0"/>
              <a:t>: Check the details of the branch on the banks website, </a:t>
            </a:r>
            <a:r>
              <a:rPr lang="en-US" sz="2400" dirty="0" err="1" smtClean="0"/>
              <a:t>esp</a:t>
            </a:r>
            <a:r>
              <a:rPr lang="en-US" sz="2400" dirty="0" smtClean="0"/>
              <a:t>; date of opening, facilities provided, region/zone/circle covered in, contact details &amp; past history.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Regulations applicable: From RBI website</a:t>
            </a:r>
            <a:r>
              <a:rPr lang="en-US" sz="2400" dirty="0" smtClean="0">
                <a:sym typeface="Wingdings" pitchFamily="2" charset="2"/>
              </a:rPr>
              <a:t> Notifications section Master Circular </a:t>
            </a:r>
          </a:p>
          <a:p>
            <a:pPr marL="514350" indent="-514350" algn="just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Important ones: Loans &amp; Advances, IRAC Norms. </a:t>
            </a:r>
          </a:p>
          <a:p>
            <a:pPr marL="514350" indent="-514350" algn="just">
              <a:buAutoNum type="arabicPeriod" startAt="3"/>
            </a:pPr>
            <a:r>
              <a:rPr lang="en-US" sz="2400" dirty="0" smtClean="0">
                <a:sym typeface="Wingdings" pitchFamily="2" charset="2"/>
              </a:rPr>
              <a:t>Preparing for audit: Audit Master plan. Route plan, stay plan &amp; deadline for reporting. </a:t>
            </a:r>
            <a:endParaRPr lang="en-US" sz="2400" dirty="0">
              <a:sym typeface="Wingdings" pitchFamily="2" charset="2"/>
            </a:endParaRPr>
          </a:p>
          <a:p>
            <a:pPr marL="514350" indent="-514350" algn="just">
              <a:buAutoNum type="arabicPeriod" startAt="4"/>
            </a:pPr>
            <a:r>
              <a:rPr lang="en-US" sz="2400" dirty="0" smtClean="0">
                <a:sym typeface="Wingdings" pitchFamily="2" charset="2"/>
              </a:rPr>
              <a:t>Understanding reporting requirements: LFAR &amp; </a:t>
            </a:r>
            <a:r>
              <a:rPr lang="en-US" sz="2400" dirty="0" err="1" smtClean="0">
                <a:sym typeface="Wingdings" pitchFamily="2" charset="2"/>
              </a:rPr>
              <a:t>Moc</a:t>
            </a:r>
            <a:endParaRPr lang="en-US" sz="2400" dirty="0" smtClean="0">
              <a:sym typeface="Wingdings" pitchFamily="2" charset="2"/>
            </a:endParaRPr>
          </a:p>
          <a:p>
            <a:pPr marL="514350" indent="-514350" algn="just">
              <a:buNone/>
            </a:pPr>
            <a:r>
              <a:rPr lang="en-US" sz="2400" dirty="0" err="1" smtClean="0">
                <a:sym typeface="Wingdings" pitchFamily="2" charset="2"/>
              </a:rPr>
              <a:t>Eg</a:t>
            </a:r>
            <a:r>
              <a:rPr lang="en-US" sz="2400" dirty="0" smtClean="0">
                <a:sym typeface="Wingdings" pitchFamily="2" charset="2"/>
              </a:rPr>
              <a:t>. Effects under INR 50,000.00 usually no </a:t>
            </a:r>
            <a:r>
              <a:rPr lang="en-US" sz="2400" dirty="0" err="1" smtClean="0">
                <a:sym typeface="Wingdings" pitchFamily="2" charset="2"/>
              </a:rPr>
              <a:t>MoC</a:t>
            </a:r>
            <a:r>
              <a:rPr lang="en-US" sz="2400" dirty="0" smtClean="0">
                <a:sym typeface="Wingdings" pitchFamily="2" charset="2"/>
              </a:rPr>
              <a:t>. Locker rent arrears no </a:t>
            </a:r>
            <a:r>
              <a:rPr lang="en-US" sz="2400" dirty="0" err="1" smtClean="0">
                <a:sym typeface="Wingdings" pitchFamily="2" charset="2"/>
              </a:rPr>
              <a:t>MoC</a:t>
            </a:r>
            <a:r>
              <a:rPr lang="en-US" sz="2400" dirty="0" smtClean="0">
                <a:sym typeface="Wingdings" pitchFamily="2" charset="2"/>
              </a:rPr>
              <a:t>, Fraud under investigation no </a:t>
            </a:r>
            <a:r>
              <a:rPr lang="en-US" sz="2400" dirty="0" err="1" smtClean="0">
                <a:sym typeface="Wingdings" pitchFamily="2" charset="2"/>
              </a:rPr>
              <a:t>MoC</a:t>
            </a:r>
            <a:r>
              <a:rPr lang="en-US" sz="2400" dirty="0" smtClean="0">
                <a:sym typeface="Wingdings" pitchFamily="2" charset="2"/>
              </a:rPr>
              <a:t>. </a:t>
            </a:r>
            <a:endParaRPr lang="en-US" sz="2000" dirty="0" smtClean="0"/>
          </a:p>
          <a:p>
            <a:pPr marL="514350" indent="-514350" algn="just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248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/>
              <a:t>ON SITE: 31.03.2016 BS-PL check: Concentration/Base on either side of B/S. </a:t>
            </a:r>
          </a:p>
          <a:p>
            <a:pPr algn="just">
              <a:buNone/>
            </a:pPr>
            <a:r>
              <a:rPr lang="en-US" sz="2400" dirty="0" smtClean="0"/>
              <a:t>Check CONCURRENT/STOCK/LIMITED REVIEW/REVENUE AUDIT Report for the year. </a:t>
            </a:r>
          </a:p>
          <a:p>
            <a:pPr algn="just">
              <a:buNone/>
            </a:pPr>
            <a:r>
              <a:rPr lang="en-US" sz="2400" dirty="0" smtClean="0"/>
              <a:t>5. Some basic aspects: Checking PL-BS from 27 March to 1-2 April, see substantial changes, inquire. </a:t>
            </a:r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* Window dressing is not only in March, take sample of any day Deposits/Loans/Cash of 12 months, calculate average &amp; compare with 31.03.2016.</a:t>
            </a:r>
          </a:p>
          <a:p>
            <a:pPr algn="just">
              <a:buNone/>
            </a:pPr>
            <a:r>
              <a:rPr lang="en-US" sz="2400" dirty="0" smtClean="0"/>
              <a:t>6. Compute average rate yield on loans &amp; average expenditure on deposits. </a:t>
            </a:r>
          </a:p>
          <a:p>
            <a:pPr algn="just">
              <a:buNone/>
            </a:pPr>
            <a:r>
              <a:rPr lang="en-US" sz="2400" dirty="0" err="1" smtClean="0"/>
              <a:t>Eg</a:t>
            </a:r>
            <a:r>
              <a:rPr lang="en-US" sz="2400" dirty="0" smtClean="0"/>
              <a:t>. Deposits INR 50 Cr	Int. paid on </a:t>
            </a:r>
            <a:r>
              <a:rPr lang="en-US" sz="2400" dirty="0" err="1" smtClean="0"/>
              <a:t>Dep</a:t>
            </a:r>
            <a:r>
              <a:rPr lang="en-US" sz="2400" dirty="0" smtClean="0"/>
              <a:t> INR 4.8 CR.</a:t>
            </a:r>
          </a:p>
          <a:p>
            <a:pPr algn="just">
              <a:buNone/>
            </a:pPr>
            <a:r>
              <a:rPr lang="en-US" sz="2400" dirty="0" smtClean="0"/>
              <a:t>Average interest rate= 4x.8/50*100= 9.6%. </a:t>
            </a:r>
          </a:p>
          <a:p>
            <a:pPr marL="514350" indent="-514350" algn="just">
              <a:buAutoNum type="arabicPeriod" startAt="7"/>
            </a:pPr>
            <a:r>
              <a:rPr lang="en-US" sz="2400" dirty="0" smtClean="0"/>
              <a:t>Compare last year audited BS-PL with current year statements. Trend analysis, </a:t>
            </a:r>
            <a:r>
              <a:rPr lang="en-US" sz="2400" dirty="0" err="1" smtClean="0"/>
              <a:t>esp</a:t>
            </a:r>
            <a:r>
              <a:rPr lang="en-US" sz="2400" dirty="0" smtClean="0"/>
              <a:t> for incomes &amp; expenses. </a:t>
            </a:r>
          </a:p>
          <a:p>
            <a:pPr marL="514350" indent="-514350" algn="just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DUE DILIGENCE: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en-US" sz="2400" dirty="0" smtClean="0"/>
              <a:t>List of top 10 customers:</a:t>
            </a:r>
          </a:p>
          <a:p>
            <a:pPr marL="514350" indent="-514350" algn="just">
              <a:buAutoNum type="alphaLcPeriod"/>
            </a:pPr>
            <a:r>
              <a:rPr lang="en-US" sz="2400" dirty="0" smtClean="0"/>
              <a:t>Depositors: Card rate, senior citizen, staff please check. </a:t>
            </a:r>
          </a:p>
          <a:p>
            <a:pPr marL="514350" indent="-514350" algn="just">
              <a:buAutoNum type="alphaLcPeriod"/>
            </a:pPr>
            <a:r>
              <a:rPr lang="en-US" sz="2400" dirty="0" smtClean="0"/>
              <a:t>Borrowers: Credit rating availed, CIBIL, CERSAI &amp; Sanctioning authority.</a:t>
            </a:r>
          </a:p>
          <a:p>
            <a:pPr marL="514350" indent="-514350" algn="just">
              <a:buAutoNum type="arabicPeriod" startAt="2"/>
            </a:pPr>
            <a:r>
              <a:rPr lang="en-US" sz="2400" dirty="0" smtClean="0"/>
              <a:t>List of stressed accounts (EAS/SMA)  </a:t>
            </a:r>
          </a:p>
          <a:p>
            <a:pPr marL="514350" indent="-514350" algn="just">
              <a:buAutoNum type="arabicPeriod" startAt="2"/>
            </a:pPr>
            <a:r>
              <a:rPr lang="en-US" sz="2400" dirty="0" smtClean="0"/>
              <a:t>Overdue list as on </a:t>
            </a:r>
            <a:r>
              <a:rPr lang="en-US" sz="2400" dirty="0" smtClean="0"/>
              <a:t>31.12.2016. </a:t>
            </a:r>
            <a:r>
              <a:rPr lang="en-US" sz="2400" dirty="0" smtClean="0"/>
              <a:t>This would form for the basis for recovery and NPA recognition for loans. </a:t>
            </a:r>
          </a:p>
          <a:p>
            <a:pPr marL="514350" indent="-514350" algn="just">
              <a:buAutoNum type="arabicPeriod" startAt="2"/>
            </a:pPr>
            <a:r>
              <a:rPr lang="en-US" sz="2400" dirty="0" smtClean="0"/>
              <a:t>List of Fixed Assets. (Usually FAMS) and physically verify. Special attention to assets existing in books &amp; physically absent (AS 28- Impairment) &amp; assets transferred to/from. </a:t>
            </a:r>
          </a:p>
          <a:p>
            <a:pPr marL="514350" indent="-514350" algn="just">
              <a:buAutoNum type="arabicPeriod" startAt="2"/>
            </a:pPr>
            <a:r>
              <a:rPr lang="en-US" sz="2400" dirty="0" smtClean="0"/>
              <a:t>List of recoveries made in NPA accounts.</a:t>
            </a:r>
            <a:endParaRPr lang="en-US" sz="2400" dirty="0"/>
          </a:p>
          <a:p>
            <a:pPr marL="514350" indent="-514350" algn="just">
              <a:buAutoNum type="arabicPeriod" startAt="2"/>
            </a:pPr>
            <a:r>
              <a:rPr lang="en-US" sz="2400" dirty="0" smtClean="0"/>
              <a:t>List of suit filed/decree accounts. Even SARFAESI. </a:t>
            </a:r>
          </a:p>
          <a:p>
            <a:pPr marL="514350" indent="-514350" algn="just">
              <a:buAutoNum type="arabicPeriod" startAt="2"/>
            </a:pPr>
            <a:r>
              <a:rPr lang="en-US" sz="2400" dirty="0" smtClean="0"/>
              <a:t>Verify Postage Inward/Outward register for stale cheques, notices, complaints. </a:t>
            </a:r>
          </a:p>
          <a:p>
            <a:pPr marL="514350" indent="-514350" algn="just">
              <a:buAutoNum type="arabicPeriod" startAt="2"/>
            </a:pPr>
            <a:endParaRPr lang="en-US" sz="2400" dirty="0" smtClean="0"/>
          </a:p>
          <a:p>
            <a:pPr marL="514350" indent="-514350" algn="just">
              <a:buNone/>
            </a:pPr>
            <a:endParaRPr lang="en-US" sz="2400" dirty="0"/>
          </a:p>
          <a:p>
            <a:pPr marL="514350" indent="-51435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critical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u="sng" dirty="0" smtClean="0"/>
              <a:t>KYC: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Although no clear mention in LFAR, important. Verify SB, CA account opening by List of new a/</a:t>
            </a:r>
            <a:r>
              <a:rPr lang="en-US" sz="2000" dirty="0" err="1" smtClean="0"/>
              <a:t>cs</a:t>
            </a:r>
            <a:r>
              <a:rPr lang="en-US" sz="2000" dirty="0" smtClean="0"/>
              <a:t> opened from </a:t>
            </a:r>
            <a:r>
              <a:rPr lang="en-US" sz="2000" dirty="0" smtClean="0"/>
              <a:t>01.04.2016 </a:t>
            </a:r>
            <a:r>
              <a:rPr lang="en-US" sz="2000" dirty="0" smtClean="0"/>
              <a:t>to </a:t>
            </a:r>
            <a:r>
              <a:rPr lang="en-US" sz="2000" dirty="0" smtClean="0"/>
              <a:t>31.03.2017. </a:t>
            </a:r>
            <a:endParaRPr lang="en-US" sz="2000" dirty="0" smtClean="0"/>
          </a:p>
          <a:p>
            <a:pPr algn="just">
              <a:buFontTx/>
              <a:buChar char="-"/>
            </a:pPr>
            <a:r>
              <a:rPr lang="en-US" sz="2000" dirty="0" smtClean="0"/>
              <a:t>Special attention to FD accounts randomly, whether any FD is made in cash exceeding INR 20,000 (TAX audit)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Also check some random vouchers for JOINT accountholders, any case of authorized by all &amp; instrument passed by single sign (Lapse of INTERNAL CONTROL). Random check senior citizen interest rate is +0.5%. </a:t>
            </a:r>
          </a:p>
          <a:p>
            <a:pPr algn="just">
              <a:buFontTx/>
              <a:buChar char="-"/>
            </a:pPr>
            <a:endParaRPr lang="en-US" sz="2000" dirty="0"/>
          </a:p>
          <a:p>
            <a:pPr algn="just">
              <a:buNone/>
            </a:pPr>
            <a:r>
              <a:rPr lang="en-US" sz="2000" b="1" dirty="0" smtClean="0"/>
              <a:t>Other laws: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Whether all security documents are stamped properly (E-stamp)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TDS on interest exceeding INR 10,000 (Form 15 G/15 H cannot be given by other than resident individuals). Check whether bank has taken 15 G for NRI’s. </a:t>
            </a:r>
          </a:p>
          <a:p>
            <a:pPr algn="just">
              <a:buNone/>
            </a:pPr>
            <a:r>
              <a:rPr lang="en-US" sz="2000" b="1" dirty="0" smtClean="0"/>
              <a:t>A little about NRE &amp; NRO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Shop Act license</a:t>
            </a:r>
          </a:p>
          <a:p>
            <a:pPr algn="just">
              <a:buFontTx/>
              <a:buChar char="-"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1495</Words>
  <Application>Microsoft Office PowerPoint</Application>
  <PresentationFormat>On-screen Show (4:3)</PresentationFormat>
  <Paragraphs>196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Understanding critical aspects of Statutory Bank Branch Audit  SICASA, SIRC of ICAI, Hubli. </vt:lpstr>
      <vt:lpstr>Slide 2</vt:lpstr>
      <vt:lpstr>DO’s</vt:lpstr>
      <vt:lpstr>DO’s</vt:lpstr>
      <vt:lpstr>DON’T’S</vt:lpstr>
      <vt:lpstr>Putting theory into practice</vt:lpstr>
      <vt:lpstr>Slide 7</vt:lpstr>
      <vt:lpstr>DUE DILIGENCE: </vt:lpstr>
      <vt:lpstr>Some critical aspects</vt:lpstr>
      <vt:lpstr>REVENUE LEAKAGE</vt:lpstr>
      <vt:lpstr>Sample </vt:lpstr>
      <vt:lpstr>Using Menu Options in CBS</vt:lpstr>
      <vt:lpstr>Slide 13</vt:lpstr>
      <vt:lpstr>Slide 14</vt:lpstr>
      <vt:lpstr>Slide 15</vt:lpstr>
      <vt:lpstr>Slide 16</vt:lpstr>
      <vt:lpstr>RED FLAGS: Possible NPA’s</vt:lpstr>
      <vt:lpstr>Verifying NON FUND based limits</vt:lpstr>
      <vt:lpstr>NPA</vt:lpstr>
      <vt:lpstr>Some extra vigilance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ICAI, Hubli</dc:title>
  <dc:creator>Amit Retharekar</dc:creator>
  <cp:lastModifiedBy>Admin</cp:lastModifiedBy>
  <cp:revision>17</cp:revision>
  <dcterms:created xsi:type="dcterms:W3CDTF">2006-08-16T00:00:00Z</dcterms:created>
  <dcterms:modified xsi:type="dcterms:W3CDTF">2017-03-25T08:06:32Z</dcterms:modified>
</cp:coreProperties>
</file>